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</p:sldIdLst>
  <p:sldSz cx="9906000" cy="6858000" type="A4"/>
  <p:notesSz cx="10234613" cy="71040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2" autoAdjust="0"/>
    <p:restoredTop sz="95280" autoAdjust="0"/>
  </p:normalViewPr>
  <p:slideViewPr>
    <p:cSldViewPr snapToGrid="0" snapToObjects="1">
      <p:cViewPr varScale="1">
        <p:scale>
          <a:sx n="61" d="100"/>
          <a:sy n="61" d="100"/>
        </p:scale>
        <p:origin x="153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97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9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41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20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1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08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46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68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87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97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A7CA-F224-DA45-A43F-189E5DC8DDF8}" type="datetimeFigureOut">
              <a:rPr lang="de-DE" smtClean="0"/>
              <a:t>14.04.2019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01ED-D2D6-5641-BD38-650E66FF1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0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hyperlink" Target="https://www.umg.eu/einrichtungen/kliniken/klinik-fuer-anaesthesiolog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3189092" y="-6529"/>
            <a:ext cx="215977" cy="687105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498798" y="0"/>
            <a:ext cx="215977" cy="687105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3297600" y="0"/>
            <a:ext cx="0" cy="6858001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609600" y="0"/>
            <a:ext cx="0" cy="6858001"/>
          </a:xfrm>
          <a:prstGeom prst="lin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" name="Rechteck 5"/>
          <p:cNvSpPr/>
          <p:nvPr/>
        </p:nvSpPr>
        <p:spPr>
          <a:xfrm>
            <a:off x="3431101" y="153831"/>
            <a:ext cx="3051432" cy="4786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80000" rtlCol="0" anchor="t" anchorCtr="1"/>
          <a:lstStyle/>
          <a:p>
            <a:pPr>
              <a:spcAft>
                <a:spcPts val="600"/>
              </a:spcAft>
            </a:pPr>
            <a:r>
              <a:rPr lang="de-DE" sz="1200" b="1" dirty="0">
                <a:solidFill>
                  <a:schemeClr val="tx1"/>
                </a:solidFill>
              </a:rPr>
              <a:t>Indikationen zur </a:t>
            </a:r>
            <a:r>
              <a:rPr lang="de-DE" sz="1200" b="1" dirty="0" smtClean="0">
                <a:solidFill>
                  <a:schemeClr val="tx1"/>
                </a:solidFill>
              </a:rPr>
              <a:t>ECMO-Therapie </a:t>
            </a:r>
            <a:endParaRPr lang="de-DE" sz="12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charset="0"/>
              <a:buChar char="w"/>
            </a:pPr>
            <a:r>
              <a:rPr lang="de-DE" sz="1000" dirty="0" smtClean="0">
                <a:solidFill>
                  <a:schemeClr val="tx1"/>
                </a:solidFill>
              </a:rPr>
              <a:t>Schwere therapierefraktäre Hypoxämie</a:t>
            </a:r>
          </a:p>
          <a:p>
            <a:pPr marL="171450" indent="-171450">
              <a:spcAft>
                <a:spcPts val="600"/>
              </a:spcAft>
              <a:buFont typeface="Wingdings" charset="0"/>
              <a:buChar char="w"/>
            </a:pPr>
            <a:r>
              <a:rPr lang="de-DE" sz="1000" dirty="0" smtClean="0">
                <a:solidFill>
                  <a:schemeClr val="tx1"/>
                </a:solidFill>
              </a:rPr>
              <a:t>Dauerhafte Beatmung mit hoher </a:t>
            </a:r>
            <a:r>
              <a:rPr lang="de-DE" sz="1000" dirty="0" err="1" smtClean="0">
                <a:solidFill>
                  <a:schemeClr val="tx1"/>
                </a:solidFill>
              </a:rPr>
              <a:t>Invasivität</a:t>
            </a:r>
            <a:endParaRPr lang="de-DE" sz="10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Wingdings" charset="0"/>
              <a:buChar char="w"/>
            </a:pPr>
            <a:r>
              <a:rPr lang="de-DE" sz="1000" dirty="0" smtClean="0">
                <a:solidFill>
                  <a:schemeClr val="tx1"/>
                </a:solidFill>
              </a:rPr>
              <a:t>Therapierefraktäre respiratorische Azidose mit Sekundärkomplikationen</a:t>
            </a:r>
          </a:p>
          <a:p>
            <a:pPr>
              <a:spcAft>
                <a:spcPts val="600"/>
              </a:spcAft>
            </a:pPr>
            <a:r>
              <a:rPr lang="de-DE" sz="1200" b="1" dirty="0" smtClean="0">
                <a:solidFill>
                  <a:schemeClr val="tx1"/>
                </a:solidFill>
              </a:rPr>
              <a:t>Kontaktaufnahme mit dem ARDS-Zentrum:</a:t>
            </a:r>
          </a:p>
          <a:p>
            <a:pPr algn="just"/>
            <a:r>
              <a:rPr lang="de-DE" sz="1000" dirty="0" smtClean="0">
                <a:solidFill>
                  <a:schemeClr val="tx1"/>
                </a:solidFill>
              </a:rPr>
              <a:t>Bitte nehmen Sie bei komplexen Beatmungs-situationen </a:t>
            </a:r>
            <a:r>
              <a:rPr lang="de-DE" sz="1000" b="1" dirty="0" smtClean="0">
                <a:solidFill>
                  <a:schemeClr val="tx1"/>
                </a:solidFill>
              </a:rPr>
              <a:t>frühzeitig</a:t>
            </a:r>
            <a:r>
              <a:rPr lang="de-DE" sz="1000" dirty="0" smtClean="0">
                <a:solidFill>
                  <a:schemeClr val="tx1"/>
                </a:solidFill>
              </a:rPr>
              <a:t> Kontakt mit unserem ARDS-Zentrum auf.</a:t>
            </a:r>
          </a:p>
          <a:p>
            <a:pPr algn="just"/>
            <a:r>
              <a:rPr lang="de-DE" sz="1000" dirty="0" smtClean="0">
                <a:solidFill>
                  <a:schemeClr val="tx1"/>
                </a:solidFill>
              </a:rPr>
              <a:t>Neben der Abklärung der ECMO-Indikation suchen wir im Vorfeld auch gerne gemeinsam mit Ihnen nach Möglichkeiten, die derzeitigen Beatmungs- und Behandlungsstrategien so weit zu optimieren, dass eine ECMO-Therapie ggf. nicht erforderlich ist. </a:t>
            </a:r>
          </a:p>
          <a:p>
            <a:pPr algn="just"/>
            <a:endParaRPr lang="de-DE" sz="1000" b="1" dirty="0" smtClean="0">
              <a:solidFill>
                <a:schemeClr val="tx1"/>
              </a:solidFill>
            </a:endParaRPr>
          </a:p>
          <a:p>
            <a:r>
              <a:rPr lang="de-DE" sz="1200" b="1" dirty="0" smtClean="0">
                <a:solidFill>
                  <a:schemeClr val="tx1"/>
                </a:solidFill>
              </a:rPr>
              <a:t>Vorbereitung vor der Kontaktaufnahme:</a:t>
            </a:r>
          </a:p>
          <a:p>
            <a:pPr algn="just"/>
            <a:r>
              <a:rPr lang="de-DE" sz="1000" dirty="0" smtClean="0">
                <a:solidFill>
                  <a:schemeClr val="tx1"/>
                </a:solidFill>
              </a:rPr>
              <a:t>Um uns ein umfassendes Bild Ihres Patienten machen zu können, benötigen wir eine kurze, aber komplette Zusammenfassung des bisherigen </a:t>
            </a:r>
            <a:r>
              <a:rPr lang="de-DE" sz="1000" dirty="0" err="1" smtClean="0">
                <a:solidFill>
                  <a:schemeClr val="tx1"/>
                </a:solidFill>
              </a:rPr>
              <a:t>Ver</a:t>
            </a:r>
            <a:r>
              <a:rPr lang="de-DE" sz="1000" dirty="0" smtClean="0">
                <a:solidFill>
                  <a:schemeClr val="tx1"/>
                </a:solidFill>
              </a:rPr>
              <a:t>-laufes und der derzeitigen Situation. </a:t>
            </a:r>
          </a:p>
          <a:p>
            <a:pPr algn="just"/>
            <a:r>
              <a:rPr lang="de-DE" sz="1000" dirty="0" smtClean="0">
                <a:solidFill>
                  <a:schemeClr val="tx1"/>
                </a:solidFill>
              </a:rPr>
              <a:t>Zur Orientierung lassen wir Ihnen gerne </a:t>
            </a:r>
            <a:r>
              <a:rPr lang="de-DE" sz="1000" dirty="0">
                <a:solidFill>
                  <a:schemeClr val="tx1"/>
                </a:solidFill>
              </a:rPr>
              <a:t>einen </a:t>
            </a:r>
            <a:r>
              <a:rPr lang="de-DE" sz="1000" dirty="0" smtClean="0">
                <a:solidFill>
                  <a:schemeClr val="tx1"/>
                </a:solidFill>
              </a:rPr>
              <a:t>Anfragebogen zukommen, den Sie auch auf unserer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Homepage finden:  </a:t>
            </a:r>
            <a:r>
              <a:rPr lang="de-DE" sz="1000" dirty="0">
                <a:solidFill>
                  <a:schemeClr val="tx1"/>
                </a:solidFill>
              </a:rPr>
              <a:t/>
            </a:r>
            <a:br>
              <a:rPr lang="de-DE" sz="1000" dirty="0">
                <a:solidFill>
                  <a:schemeClr val="tx1"/>
                </a:solidFill>
              </a:rPr>
            </a:br>
            <a:endParaRPr lang="de-DE" sz="1000" dirty="0" smtClean="0">
              <a:solidFill>
                <a:schemeClr val="tx1"/>
              </a:solidFill>
            </a:endParaRPr>
          </a:p>
          <a:p>
            <a:pPr algn="just"/>
            <a:r>
              <a:rPr lang="de-DE" sz="10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de-DE" sz="1000" dirty="0">
                <a:solidFill>
                  <a:schemeClr val="tx1"/>
                </a:solidFill>
                <a:hlinkClick r:id="rId2"/>
              </a:rPr>
              <a:t>://www.umg.eu/einrichtungen</a:t>
            </a:r>
            <a:r>
              <a:rPr lang="de-DE" sz="1000" dirty="0" smtClean="0">
                <a:solidFill>
                  <a:schemeClr val="tx1"/>
                </a:solidFill>
                <a:hlinkClick r:id="rId2"/>
              </a:rPr>
              <a:t>/</a:t>
            </a:r>
          </a:p>
          <a:p>
            <a:pPr algn="just"/>
            <a:r>
              <a:rPr lang="de-DE" sz="1000" dirty="0" smtClean="0">
                <a:solidFill>
                  <a:schemeClr val="tx1"/>
                </a:solidFill>
                <a:hlinkClick r:id="rId2"/>
              </a:rPr>
              <a:t>kliniken</a:t>
            </a:r>
            <a:r>
              <a:rPr lang="de-DE" sz="1000" dirty="0">
                <a:solidFill>
                  <a:schemeClr val="tx1"/>
                </a:solidFill>
                <a:hlinkClick r:id="rId2"/>
              </a:rPr>
              <a:t>/klinik-fuer-anaesthesiologie</a:t>
            </a:r>
            <a:r>
              <a:rPr lang="de-DE" sz="1000" dirty="0" smtClean="0">
                <a:solidFill>
                  <a:schemeClr val="tx1"/>
                </a:solidFill>
                <a:hlinkClick r:id="rId2"/>
              </a:rPr>
              <a:t>/</a:t>
            </a:r>
            <a:endParaRPr lang="de-DE" sz="1000" dirty="0" smtClean="0">
              <a:solidFill>
                <a:schemeClr val="tx1"/>
              </a:solidFill>
            </a:endParaRPr>
          </a:p>
          <a:p>
            <a:pPr algn="just"/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430800" y="5041900"/>
            <a:ext cx="3060000" cy="1673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b="1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601361" y="5580148"/>
            <a:ext cx="26888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50" b="1" dirty="0"/>
              <a:t>Klinik für Anästhesiologie</a:t>
            </a:r>
          </a:p>
          <a:p>
            <a:pPr algn="ctr">
              <a:spcAft>
                <a:spcPts val="600"/>
              </a:spcAft>
            </a:pPr>
            <a:r>
              <a:rPr lang="de-DE" sz="1050" dirty="0"/>
              <a:t>Direktor: Prof. Dr. med. K. Meissner </a:t>
            </a:r>
            <a:endParaRPr lang="de-DE" sz="1050" b="1" dirty="0"/>
          </a:p>
          <a:p>
            <a:pPr algn="ctr"/>
            <a:r>
              <a:rPr lang="de-DE" sz="1050" b="1" dirty="0" smtClean="0"/>
              <a:t>Geschäftsfeld Intensivmedizin </a:t>
            </a:r>
          </a:p>
          <a:p>
            <a:pPr algn="ctr"/>
            <a:r>
              <a:rPr lang="de-DE" sz="1050" dirty="0" smtClean="0"/>
              <a:t>Prof</a:t>
            </a:r>
            <a:r>
              <a:rPr lang="de-DE" sz="1050" dirty="0"/>
              <a:t>. Dr. Onnen </a:t>
            </a:r>
            <a:r>
              <a:rPr lang="de-DE" sz="1050" dirty="0" err="1"/>
              <a:t>Mörer</a:t>
            </a:r>
            <a:endParaRPr lang="de-DE" sz="1050" dirty="0"/>
          </a:p>
          <a:p>
            <a:pPr algn="ctr"/>
            <a:r>
              <a:rPr lang="de-DE" sz="1050" dirty="0"/>
              <a:t>Telefon: 0551-</a:t>
            </a:r>
            <a:r>
              <a:rPr lang="de-DE" sz="1050" dirty="0" smtClean="0"/>
              <a:t>39 9561 </a:t>
            </a:r>
            <a:endParaRPr lang="de-DE" sz="1050" dirty="0"/>
          </a:p>
          <a:p>
            <a:pPr algn="ctr"/>
            <a:r>
              <a:rPr lang="de-DE" sz="1050" dirty="0"/>
              <a:t>omoerer@med.uni-goettingen.de</a:t>
            </a:r>
          </a:p>
        </p:txBody>
      </p:sp>
      <p:sp>
        <p:nvSpPr>
          <p:cNvPr id="46" name="Oval 45"/>
          <p:cNvSpPr/>
          <p:nvPr/>
        </p:nvSpPr>
        <p:spPr>
          <a:xfrm>
            <a:off x="1096285" y="93913"/>
            <a:ext cx="894237" cy="894236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63500" dist="63500" dir="2700000" algn="tl" rotWithShape="0">
              <a:prstClr val="black">
                <a:alpha val="7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Bild 46" descr="ARDS-Logo 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5" y="87939"/>
            <a:ext cx="935999" cy="93599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166907" y="1349176"/>
            <a:ext cx="2286074" cy="2316480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88900" dist="38100" dir="2700000" algn="tl" rotWithShape="0">
              <a:prstClr val="black">
                <a:alpha val="5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 descr="Entwurf_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66" y="936272"/>
            <a:ext cx="2415540" cy="3220720"/>
          </a:xfrm>
          <a:prstGeom prst="rect">
            <a:avLst/>
          </a:prstGeom>
        </p:spPr>
      </p:pic>
      <p:cxnSp>
        <p:nvCxnSpPr>
          <p:cNvPr id="42" name="Gerade Verbindung 41"/>
          <p:cNvCxnSpPr/>
          <p:nvPr/>
        </p:nvCxnSpPr>
        <p:spPr>
          <a:xfrm flipV="1">
            <a:off x="3533625" y="1295400"/>
            <a:ext cx="2774039" cy="16933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3533625" y="2945631"/>
            <a:ext cx="2774039" cy="16933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AINS QR-Co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85" y="4257964"/>
            <a:ext cx="597594" cy="597594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7230486" y="187238"/>
            <a:ext cx="2127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ARDS-Hotline</a:t>
            </a:r>
          </a:p>
          <a:p>
            <a:pPr algn="ctr"/>
            <a:r>
              <a:rPr lang="de-DE" sz="1200" dirty="0" smtClean="0"/>
              <a:t>(24 Stunden)</a:t>
            </a:r>
            <a:endParaRPr lang="de-DE" sz="1200" dirty="0"/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0551- 39 66045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3" name="Picture 3"/>
          <p:cNvPicPr>
            <a:picLocks noChangeArrowheads="1"/>
          </p:cNvPicPr>
          <p:nvPr/>
        </p:nvPicPr>
        <p:blipFill>
          <a:blip r:embed="rId6" cstate="print"/>
          <a:srcRect l="14877" t="7603" r="18177" b="3692"/>
          <a:stretch>
            <a:fillRect/>
          </a:stretch>
        </p:blipFill>
        <p:spPr bwMode="auto">
          <a:xfrm>
            <a:off x="7131187" y="4608148"/>
            <a:ext cx="1098000" cy="972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4" name="Bild 33" descr="UMG2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36" y="5680281"/>
            <a:ext cx="1098000" cy="972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0" name="Rechteck 49"/>
          <p:cNvSpPr/>
          <p:nvPr/>
        </p:nvSpPr>
        <p:spPr>
          <a:xfrm>
            <a:off x="258531" y="1124932"/>
            <a:ext cx="2551384" cy="5412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b="1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16200000">
            <a:off x="-843043" y="3862254"/>
            <a:ext cx="268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Berlin-Kriterien des ARDS: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677004" y="5709354"/>
            <a:ext cx="124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 smtClean="0"/>
              <a:t>Oxygenierungs</a:t>
            </a:r>
            <a:r>
              <a:rPr lang="de-DE" sz="1000" b="1" dirty="0" smtClean="0"/>
              <a:t>-</a:t>
            </a:r>
          </a:p>
          <a:p>
            <a:r>
              <a:rPr lang="de-DE" sz="1000" b="1" dirty="0" err="1" smtClean="0"/>
              <a:t>störung</a:t>
            </a:r>
            <a:r>
              <a:rPr lang="de-DE" sz="1000" b="1" dirty="0" smtClean="0"/>
              <a:t> </a:t>
            </a:r>
            <a:r>
              <a:rPr lang="de-DE" sz="1000" dirty="0" smtClean="0"/>
              <a:t>(p</a:t>
            </a:r>
            <a:r>
              <a:rPr lang="de-DE" sz="1000" baseline="-25000" dirty="0" smtClean="0"/>
              <a:t>a</a:t>
            </a:r>
            <a:r>
              <a:rPr lang="de-DE" sz="1000" dirty="0" smtClean="0"/>
              <a:t>O</a:t>
            </a:r>
            <a:r>
              <a:rPr lang="de-DE" sz="1000" baseline="-25000" dirty="0" smtClean="0"/>
              <a:t>2 </a:t>
            </a:r>
            <a:r>
              <a:rPr lang="de-DE" sz="1000" dirty="0" smtClean="0"/>
              <a:t>/ F</a:t>
            </a:r>
            <a:r>
              <a:rPr lang="de-DE" sz="1000" baseline="-25000" dirty="0" smtClean="0"/>
              <a:t>i</a:t>
            </a:r>
            <a:r>
              <a:rPr lang="de-DE" sz="1000" dirty="0" smtClean="0"/>
              <a:t>O</a:t>
            </a:r>
            <a:r>
              <a:rPr lang="de-DE" sz="1000" baseline="-25000" dirty="0" smtClean="0"/>
              <a:t>2</a:t>
            </a:r>
            <a:r>
              <a:rPr lang="de-DE" sz="1000" dirty="0" smtClean="0"/>
              <a:t>)</a:t>
            </a:r>
            <a:endParaRPr lang="de-DE" sz="1000" b="1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1414511" y="5865709"/>
            <a:ext cx="92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Ursache eines</a:t>
            </a:r>
          </a:p>
          <a:p>
            <a:r>
              <a:rPr lang="de-DE" sz="1000" b="1" dirty="0" smtClean="0"/>
              <a:t>Lungenödems</a:t>
            </a:r>
            <a:endParaRPr lang="de-DE" sz="1000" b="1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1831729" y="5876763"/>
            <a:ext cx="92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Radiologische</a:t>
            </a:r>
          </a:p>
          <a:p>
            <a:r>
              <a:rPr lang="de-DE" sz="1000" b="1" dirty="0" smtClean="0"/>
              <a:t>Befunde</a:t>
            </a:r>
            <a:endParaRPr lang="de-DE" sz="1000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458079" y="5989361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Zeitverlauf</a:t>
            </a:r>
            <a:endParaRPr lang="de-DE" sz="1000" b="1" dirty="0"/>
          </a:p>
        </p:txBody>
      </p:sp>
      <p:cxnSp>
        <p:nvCxnSpPr>
          <p:cNvPr id="16" name="Gerade Verbindung 15"/>
          <p:cNvCxnSpPr/>
          <p:nvPr/>
        </p:nvCxnSpPr>
        <p:spPr>
          <a:xfrm rot="16200000" flipV="1">
            <a:off x="-1901239" y="3906276"/>
            <a:ext cx="5220000" cy="1547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6200000">
            <a:off x="-970840" y="3335936"/>
            <a:ext cx="374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Beginn innerhalb einer Woche nach potenziell auslösendem Ereignis</a:t>
            </a:r>
          </a:p>
          <a:p>
            <a:r>
              <a:rPr lang="de-DE" sz="1000" dirty="0" smtClean="0"/>
              <a:t>Neues Auftreten oder akut einsetzende Verschlechterung</a:t>
            </a:r>
            <a:endParaRPr lang="de-DE" sz="1000" dirty="0"/>
          </a:p>
        </p:txBody>
      </p:sp>
      <p:cxnSp>
        <p:nvCxnSpPr>
          <p:cNvPr id="21" name="Gerade Verbindung 20"/>
          <p:cNvCxnSpPr/>
          <p:nvPr/>
        </p:nvCxnSpPr>
        <p:spPr>
          <a:xfrm rot="16200000" flipV="1">
            <a:off x="-528794" y="3906278"/>
            <a:ext cx="5220000" cy="1547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16200000" flipV="1">
            <a:off x="-103497" y="3906278"/>
            <a:ext cx="5220000" cy="1547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 rot="16200000">
            <a:off x="754437" y="4427774"/>
            <a:ext cx="1270638" cy="553998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Mild:</a:t>
            </a:r>
          </a:p>
          <a:p>
            <a:r>
              <a:rPr lang="de-DE" sz="1000" dirty="0" smtClean="0"/>
              <a:t>300 - 201 </a:t>
            </a:r>
            <a:r>
              <a:rPr lang="de-DE" sz="1000" dirty="0" err="1" smtClean="0"/>
              <a:t>mmHg</a:t>
            </a:r>
            <a:endParaRPr lang="de-DE" sz="1000" dirty="0" smtClean="0"/>
          </a:p>
          <a:p>
            <a:r>
              <a:rPr lang="de-DE" sz="1000" dirty="0" smtClean="0"/>
              <a:t>bei PEEP  ≥ 5 cm H</a:t>
            </a:r>
            <a:r>
              <a:rPr lang="de-DE" sz="1000" baseline="-25000" dirty="0" smtClean="0"/>
              <a:t>2</a:t>
            </a:r>
            <a:r>
              <a:rPr lang="de-DE" sz="1000" dirty="0" smtClean="0"/>
              <a:t>O</a:t>
            </a:r>
            <a:endParaRPr lang="de-DE" sz="1000" dirty="0"/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50610" y="3036711"/>
            <a:ext cx="1270638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Moderat:</a:t>
            </a:r>
          </a:p>
          <a:p>
            <a:r>
              <a:rPr lang="de-DE" sz="1000" dirty="0" smtClean="0"/>
              <a:t>200 - 101 </a:t>
            </a:r>
            <a:r>
              <a:rPr lang="de-DE" sz="1000" dirty="0" err="1" smtClean="0"/>
              <a:t>mmHg</a:t>
            </a:r>
            <a:endParaRPr lang="de-DE" sz="1000" dirty="0" smtClean="0"/>
          </a:p>
          <a:p>
            <a:r>
              <a:rPr lang="de-DE" sz="1000" dirty="0"/>
              <a:t>b</a:t>
            </a:r>
            <a:r>
              <a:rPr lang="de-DE" sz="1000" dirty="0" smtClean="0"/>
              <a:t>ei PEEP  ≥ 5 cm H</a:t>
            </a:r>
            <a:r>
              <a:rPr lang="de-DE" sz="1000" baseline="-25000" dirty="0" smtClean="0"/>
              <a:t>2</a:t>
            </a:r>
            <a:r>
              <a:rPr lang="de-DE" sz="1000" dirty="0" smtClean="0"/>
              <a:t>O</a:t>
            </a:r>
            <a:endParaRPr lang="de-DE" sz="1000" dirty="0"/>
          </a:p>
        </p:txBody>
      </p:sp>
      <p:sp>
        <p:nvSpPr>
          <p:cNvPr id="25" name="Textfeld 24"/>
          <p:cNvSpPr txBox="1"/>
          <p:nvPr/>
        </p:nvSpPr>
        <p:spPr>
          <a:xfrm rot="16200000">
            <a:off x="749812" y="1685905"/>
            <a:ext cx="1270638" cy="5539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>
                <a:ln>
                  <a:solidFill>
                    <a:schemeClr val="bg1"/>
                  </a:solidFill>
                </a:ln>
              </a:rPr>
              <a:t>Schwer:</a:t>
            </a:r>
          </a:p>
          <a:p>
            <a:r>
              <a:rPr lang="de-DE" sz="1000" dirty="0" smtClean="0">
                <a:ln>
                  <a:solidFill>
                    <a:schemeClr val="bg1"/>
                  </a:solidFill>
                </a:ln>
              </a:rPr>
              <a:t>≤ 100 </a:t>
            </a:r>
            <a:r>
              <a:rPr lang="de-DE" sz="1000" dirty="0" err="1" smtClean="0">
                <a:ln>
                  <a:solidFill>
                    <a:schemeClr val="bg1"/>
                  </a:solidFill>
                </a:ln>
              </a:rPr>
              <a:t>mmHg</a:t>
            </a:r>
            <a:endParaRPr lang="de-DE" sz="1000" dirty="0" smtClean="0">
              <a:ln>
                <a:solidFill>
                  <a:schemeClr val="bg1"/>
                </a:solidFill>
              </a:ln>
            </a:endParaRPr>
          </a:p>
          <a:p>
            <a:r>
              <a:rPr lang="de-DE" sz="1000" dirty="0">
                <a:ln>
                  <a:solidFill>
                    <a:schemeClr val="bg1"/>
                  </a:solidFill>
                </a:ln>
              </a:rPr>
              <a:t>b</a:t>
            </a:r>
            <a:r>
              <a:rPr lang="de-DE" sz="1000" dirty="0" smtClean="0">
                <a:ln>
                  <a:solidFill>
                    <a:schemeClr val="bg1"/>
                  </a:solidFill>
                </a:ln>
              </a:rPr>
              <a:t>ei PEEP  ≥ 5 cm H</a:t>
            </a:r>
            <a:r>
              <a:rPr lang="de-DE" sz="1000" baseline="-25000" dirty="0" smtClean="0">
                <a:ln>
                  <a:solidFill>
                    <a:schemeClr val="bg1"/>
                  </a:solidFill>
                </a:ln>
              </a:rPr>
              <a:t>2</a:t>
            </a:r>
            <a:r>
              <a:rPr lang="de-DE" sz="1000" dirty="0" smtClean="0">
                <a:ln>
                  <a:solidFill>
                    <a:schemeClr val="bg1"/>
                  </a:solidFill>
                </a:ln>
              </a:rPr>
              <a:t>O</a:t>
            </a:r>
            <a:endParaRPr lang="de-DE" sz="1000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rot="16200000" flipV="1">
            <a:off x="-1484915" y="3920632"/>
            <a:ext cx="5196428" cy="10334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6200000" flipV="1">
            <a:off x="-940716" y="3906278"/>
            <a:ext cx="5220000" cy="1547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 rot="16200000">
            <a:off x="318650" y="3675519"/>
            <a:ext cx="3113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Lungenödem ist nicht alleine durch eine Herzinsuffizienz </a:t>
            </a:r>
          </a:p>
          <a:p>
            <a:r>
              <a:rPr lang="de-DE" sz="1000" dirty="0" smtClean="0"/>
              <a:t>oder Volumenüberladung erklärbar</a:t>
            </a:r>
            <a:endParaRPr lang="de-DE" sz="1000" dirty="0"/>
          </a:p>
        </p:txBody>
      </p:sp>
      <p:sp>
        <p:nvSpPr>
          <p:cNvPr id="27" name="Textfeld 26"/>
          <p:cNvSpPr txBox="1"/>
          <p:nvPr/>
        </p:nvSpPr>
        <p:spPr>
          <a:xfrm rot="16200000">
            <a:off x="500027" y="3420915"/>
            <a:ext cx="359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Bilaterale Verschattungen im RÖ-Thorax oder CT, die nicht alleine</a:t>
            </a:r>
          </a:p>
          <a:p>
            <a:r>
              <a:rPr lang="de-DE" sz="1000" dirty="0" smtClean="0"/>
              <a:t>durch Ergüsse, </a:t>
            </a:r>
            <a:r>
              <a:rPr lang="de-DE" sz="1000" dirty="0" err="1" smtClean="0"/>
              <a:t>Pneumothoraces</a:t>
            </a:r>
            <a:r>
              <a:rPr lang="de-DE" sz="1000" dirty="0" smtClean="0"/>
              <a:t> oder Rundherde erklärbar sind </a:t>
            </a:r>
            <a:endParaRPr lang="de-DE" sz="1000" dirty="0"/>
          </a:p>
        </p:txBody>
      </p:sp>
      <p:sp>
        <p:nvSpPr>
          <p:cNvPr id="28" name="Textfeld 27"/>
          <p:cNvSpPr txBox="1"/>
          <p:nvPr/>
        </p:nvSpPr>
        <p:spPr>
          <a:xfrm rot="16200000">
            <a:off x="20177" y="3806175"/>
            <a:ext cx="5188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err="1" smtClean="0"/>
              <a:t>Acute</a:t>
            </a:r>
            <a:r>
              <a:rPr lang="de-DE" sz="900" dirty="0" smtClean="0"/>
              <a:t> </a:t>
            </a:r>
            <a:r>
              <a:rPr lang="de-DE" sz="900" dirty="0" err="1"/>
              <a:t>respiratory</a:t>
            </a:r>
            <a:r>
              <a:rPr lang="de-DE" sz="900" dirty="0"/>
              <a:t> </a:t>
            </a:r>
            <a:r>
              <a:rPr lang="de-DE" sz="900" dirty="0" err="1"/>
              <a:t>distress</a:t>
            </a:r>
            <a:r>
              <a:rPr lang="de-DE" sz="900" dirty="0"/>
              <a:t> </a:t>
            </a:r>
            <a:r>
              <a:rPr lang="de-DE" sz="900" dirty="0" err="1"/>
              <a:t>syndrome</a:t>
            </a:r>
            <a:r>
              <a:rPr lang="de-DE" sz="900" dirty="0"/>
              <a:t>: </a:t>
            </a:r>
            <a:r>
              <a:rPr lang="de-DE" sz="900" dirty="0" err="1"/>
              <a:t>the</a:t>
            </a:r>
            <a:r>
              <a:rPr lang="de-DE" sz="900" dirty="0"/>
              <a:t> Berlin Definition. JAMA 2012 Jun 20;307(23):2526-</a:t>
            </a:r>
            <a:r>
              <a:rPr lang="de-DE" sz="900" dirty="0" smtClean="0"/>
              <a:t>33</a:t>
            </a:r>
            <a:endParaRPr lang="de-DE" sz="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709" y="5133186"/>
            <a:ext cx="2438400" cy="3238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r="16798" b="10665"/>
          <a:stretch/>
        </p:blipFill>
        <p:spPr>
          <a:xfrm>
            <a:off x="8309853" y="4619267"/>
            <a:ext cx="1096815" cy="97162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4" name="Grafik 43"/>
          <p:cNvPicPr>
            <a:picLocks/>
          </p:cNvPicPr>
          <p:nvPr/>
        </p:nvPicPr>
        <p:blipFill rotWithShape="1">
          <a:blip r:embed="rId10"/>
          <a:srcRect l="52092" t="24877" r="17212" b="29947"/>
          <a:stretch/>
        </p:blipFill>
        <p:spPr>
          <a:xfrm>
            <a:off x="7130366" y="5680281"/>
            <a:ext cx="1098000" cy="972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37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6501041" y="6481"/>
            <a:ext cx="215977" cy="687105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177407" y="0"/>
            <a:ext cx="215977" cy="687105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3297600" y="0"/>
            <a:ext cx="0" cy="6858001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609600" y="0"/>
            <a:ext cx="0" cy="6858001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Textfeld 17"/>
          <p:cNvSpPr txBox="1"/>
          <p:nvPr/>
        </p:nvSpPr>
        <p:spPr>
          <a:xfrm>
            <a:off x="160516" y="188598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Acute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Respiratory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Distress</a:t>
            </a:r>
            <a:r>
              <a:rPr lang="de-DE" sz="1400" b="1" dirty="0" smtClean="0"/>
              <a:t> Syndrome</a:t>
            </a:r>
            <a:endParaRPr lang="de-DE" sz="1400" b="1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160516" y="613163"/>
            <a:ext cx="2967479" cy="0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3" name="Textfeld 22"/>
          <p:cNvSpPr txBox="1"/>
          <p:nvPr/>
        </p:nvSpPr>
        <p:spPr>
          <a:xfrm>
            <a:off x="3480465" y="195008"/>
            <a:ext cx="288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Unser ARDS-Zentrum</a:t>
            </a:r>
            <a:endParaRPr lang="de-DE" sz="1400" b="1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3480465" y="604974"/>
            <a:ext cx="2967479" cy="0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5" name="Textfeld 24"/>
          <p:cNvSpPr txBox="1"/>
          <p:nvPr/>
        </p:nvSpPr>
        <p:spPr>
          <a:xfrm>
            <a:off x="6771220" y="201418"/>
            <a:ext cx="288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ECMO-Therapie</a:t>
            </a:r>
            <a:endParaRPr lang="de-DE" sz="1400" b="1" dirty="0"/>
          </a:p>
        </p:txBody>
      </p:sp>
      <p:sp>
        <p:nvSpPr>
          <p:cNvPr id="2" name="Rechteck 1"/>
          <p:cNvSpPr/>
          <p:nvPr/>
        </p:nvSpPr>
        <p:spPr>
          <a:xfrm>
            <a:off x="6746086" y="830832"/>
            <a:ext cx="2988000" cy="5675745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>
            <a:off x="6771220" y="613163"/>
            <a:ext cx="2967479" cy="0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7" name="Textfeld 26"/>
          <p:cNvSpPr txBox="1"/>
          <p:nvPr/>
        </p:nvSpPr>
        <p:spPr>
          <a:xfrm>
            <a:off x="6844479" y="1074321"/>
            <a:ext cx="2802526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100" dirty="0" smtClean="0"/>
              <a:t>Kann trotz Ausschöpfen aller Maßnahmen keine adäquate </a:t>
            </a:r>
            <a:r>
              <a:rPr lang="de-DE" sz="1100" dirty="0" err="1" smtClean="0"/>
              <a:t>Oxygenierung</a:t>
            </a:r>
            <a:r>
              <a:rPr lang="de-DE" sz="1100" dirty="0" smtClean="0"/>
              <a:t> erzielt werden, bietet eine ECMO-Therapie die Möglichkeit, den Patienten bis zur pulmonalen Restitution lungenunabhängig zu </a:t>
            </a:r>
            <a:r>
              <a:rPr lang="de-DE" sz="1100" dirty="0" err="1" smtClean="0"/>
              <a:t>oxygenieren</a:t>
            </a:r>
            <a:r>
              <a:rPr lang="de-DE" sz="1100" dirty="0" smtClean="0"/>
              <a:t> und zu </a:t>
            </a:r>
            <a:r>
              <a:rPr lang="de-DE" sz="1100" dirty="0" err="1" smtClean="0"/>
              <a:t>dekarboxylieren</a:t>
            </a:r>
            <a:r>
              <a:rPr lang="de-DE" sz="1100" dirty="0" smtClean="0"/>
              <a:t>. </a:t>
            </a:r>
          </a:p>
          <a:p>
            <a:pPr algn="just">
              <a:spcAft>
                <a:spcPts val="600"/>
              </a:spcAft>
            </a:pPr>
            <a:endParaRPr lang="de-DE" sz="1100" dirty="0"/>
          </a:p>
          <a:p>
            <a:pPr algn="just">
              <a:spcAft>
                <a:spcPts val="600"/>
              </a:spcAft>
            </a:pPr>
            <a:endParaRPr lang="de-DE" sz="1100" dirty="0" smtClean="0"/>
          </a:p>
          <a:p>
            <a:pPr algn="just">
              <a:spcAft>
                <a:spcPts val="600"/>
              </a:spcAft>
            </a:pPr>
            <a:endParaRPr lang="de-DE" sz="1100" dirty="0" smtClean="0"/>
          </a:p>
          <a:p>
            <a:pPr algn="just">
              <a:spcAft>
                <a:spcPts val="600"/>
              </a:spcAft>
            </a:pPr>
            <a:endParaRPr lang="de-DE" sz="1100" dirty="0"/>
          </a:p>
          <a:p>
            <a:pPr algn="just">
              <a:spcAft>
                <a:spcPts val="1800"/>
              </a:spcAft>
            </a:pPr>
            <a:endParaRPr lang="de-DE" sz="1100" dirty="0" smtClean="0"/>
          </a:p>
          <a:p>
            <a:pPr algn="just">
              <a:spcAft>
                <a:spcPts val="600"/>
              </a:spcAft>
            </a:pPr>
            <a:endParaRPr lang="de-DE" sz="600" b="1" dirty="0" smtClean="0"/>
          </a:p>
          <a:p>
            <a:pPr algn="just">
              <a:spcAft>
                <a:spcPts val="600"/>
              </a:spcAft>
            </a:pPr>
            <a:r>
              <a:rPr lang="de-DE" sz="1100" b="1" dirty="0" smtClean="0"/>
              <a:t>Übernahme</a:t>
            </a:r>
          </a:p>
          <a:p>
            <a:pPr algn="just">
              <a:spcAft>
                <a:spcPts val="600"/>
              </a:spcAft>
            </a:pPr>
            <a:r>
              <a:rPr lang="de-DE" sz="1100" dirty="0" smtClean="0"/>
              <a:t>Sollte </a:t>
            </a:r>
            <a:r>
              <a:rPr lang="de-DE" sz="1100" dirty="0"/>
              <a:t>die pulmonale Situation einen </a:t>
            </a:r>
            <a:r>
              <a:rPr lang="de-DE" sz="1100" dirty="0" smtClean="0"/>
              <a:t>Tran-sport </a:t>
            </a:r>
            <a:r>
              <a:rPr lang="de-DE" sz="1100" dirty="0"/>
              <a:t>unter konventioneller Beatmung nicht mehr erlauben, </a:t>
            </a:r>
            <a:r>
              <a:rPr lang="de-DE" sz="1100" dirty="0" smtClean="0"/>
              <a:t>erfolgt die ECMO-Anlage durch unser Team in Ihrem Krankenhaus. </a:t>
            </a:r>
          </a:p>
          <a:p>
            <a:pPr algn="just"/>
            <a:r>
              <a:rPr lang="de-DE" sz="1100" dirty="0" smtClean="0"/>
              <a:t>Alle notwendigen Materialien </a:t>
            </a:r>
            <a:r>
              <a:rPr lang="de-DE" sz="1100" dirty="0"/>
              <a:t>für die </a:t>
            </a:r>
            <a:r>
              <a:rPr lang="de-DE" sz="1100" dirty="0" err="1" smtClean="0"/>
              <a:t>Implan-tation</a:t>
            </a:r>
            <a:r>
              <a:rPr lang="de-DE" sz="1100" dirty="0" smtClean="0"/>
              <a:t> </a:t>
            </a:r>
            <a:r>
              <a:rPr lang="de-DE" sz="1100" dirty="0"/>
              <a:t>der ECMO </a:t>
            </a:r>
            <a:r>
              <a:rPr lang="de-DE" sz="1100" dirty="0" smtClean="0"/>
              <a:t>werden mitgebracht. Der Ablauf wird vorab mit Ihnen besprochen.</a:t>
            </a:r>
          </a:p>
          <a:p>
            <a:pPr algn="just"/>
            <a:endParaRPr lang="de-DE" sz="1100" b="1" dirty="0" smtClean="0"/>
          </a:p>
          <a:p>
            <a:pPr algn="just"/>
            <a:r>
              <a:rPr lang="de-DE" sz="1100" b="1" dirty="0" smtClean="0"/>
              <a:t>Wichtig</a:t>
            </a:r>
            <a:endParaRPr lang="de-DE" sz="1100" b="1" dirty="0"/>
          </a:p>
          <a:p>
            <a:pPr algn="just"/>
            <a:r>
              <a:rPr lang="de-DE" sz="1100" dirty="0" smtClean="0"/>
              <a:t>Die </a:t>
            </a:r>
            <a:r>
              <a:rPr lang="de-DE" sz="1100" dirty="0"/>
              <a:t>Vorlaufzeit von ca. </a:t>
            </a:r>
            <a:r>
              <a:rPr lang="de-DE" sz="1100" dirty="0" smtClean="0"/>
              <a:t>60 </a:t>
            </a:r>
            <a:r>
              <a:rPr lang="de-DE" sz="1100" dirty="0"/>
              <a:t>Minuten bis zur Abfahrt (bzw. zum Abflug) in Göttingen sollte bei der </a:t>
            </a:r>
            <a:r>
              <a:rPr lang="de-DE" sz="1100" dirty="0" smtClean="0"/>
              <a:t>Kontaktaufnahme </a:t>
            </a:r>
            <a:r>
              <a:rPr lang="de-DE" sz="1100" dirty="0"/>
              <a:t>berücksichtigt werden</a:t>
            </a:r>
            <a:r>
              <a:rPr lang="de-DE" sz="1100" dirty="0" smtClean="0"/>
              <a:t>.</a:t>
            </a:r>
            <a:endParaRPr lang="de-DE" sz="1100" dirty="0"/>
          </a:p>
        </p:txBody>
      </p:sp>
      <p:sp>
        <p:nvSpPr>
          <p:cNvPr id="31" name="Rechteck 30"/>
          <p:cNvSpPr/>
          <p:nvPr/>
        </p:nvSpPr>
        <p:spPr>
          <a:xfrm>
            <a:off x="3417973" y="830832"/>
            <a:ext cx="2988000" cy="5668395"/>
          </a:xfrm>
          <a:prstGeom prst="rect">
            <a:avLst/>
          </a:prstGeom>
          <a:solidFill>
            <a:schemeClr val="lt1">
              <a:alpha val="9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3807032" y="998954"/>
            <a:ext cx="2209881" cy="873706"/>
          </a:xfrm>
          <a:prstGeom prst="roundRect">
            <a:avLst>
              <a:gd name="adj" fmla="val 1156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ARDS-Hotline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(24 Stunden</a:t>
            </a:r>
            <a:r>
              <a:rPr lang="de-DE" sz="1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0551 - 39 66045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52757" y="2047605"/>
            <a:ext cx="286309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100" dirty="0"/>
              <a:t>Das ARDS-Zentrum der Klinik für </a:t>
            </a:r>
            <a:r>
              <a:rPr lang="de-DE" sz="1100" dirty="0" err="1" smtClean="0"/>
              <a:t>Anästhesiolo</a:t>
            </a:r>
            <a:r>
              <a:rPr lang="de-DE" sz="1100" dirty="0" err="1"/>
              <a:t>-</a:t>
            </a:r>
            <a:r>
              <a:rPr lang="de-DE" sz="1100" dirty="0" err="1" smtClean="0"/>
              <a:t>gie</a:t>
            </a:r>
            <a:r>
              <a:rPr lang="de-DE" sz="1100" dirty="0" smtClean="0"/>
              <a:t> </a:t>
            </a:r>
            <a:r>
              <a:rPr lang="de-DE" sz="1100" dirty="0"/>
              <a:t>verfügt über eine langjährige klinische und wissenschaftliche Expertise in der Behandlung von Patienten mit akutem </a:t>
            </a:r>
            <a:r>
              <a:rPr lang="de-DE" sz="1100" dirty="0" smtClean="0"/>
              <a:t>Lungen- und Multi-organversagen. </a:t>
            </a:r>
          </a:p>
          <a:p>
            <a:pPr algn="just">
              <a:spcAft>
                <a:spcPts val="600"/>
              </a:spcAft>
            </a:pPr>
            <a:r>
              <a:rPr lang="de-DE" sz="1100" dirty="0" smtClean="0"/>
              <a:t>Sie </a:t>
            </a:r>
            <a:r>
              <a:rPr lang="de-DE" sz="1100" dirty="0"/>
              <a:t>können jederzeit </a:t>
            </a:r>
            <a:r>
              <a:rPr lang="de-DE" sz="1100" dirty="0" smtClean="0"/>
              <a:t>Kontakt zu uns auf-nehmen, um eine eventuelle Verlegung Ihres Patienten in unser Zentrum zu besprechen.</a:t>
            </a:r>
          </a:p>
          <a:p>
            <a:pPr algn="just">
              <a:spcAft>
                <a:spcPts val="600"/>
              </a:spcAft>
            </a:pPr>
            <a:r>
              <a:rPr lang="de-DE" sz="1100" dirty="0" smtClean="0"/>
              <a:t>Im Vorfeld suchen wir gerne gemeinsam </a:t>
            </a:r>
            <a:r>
              <a:rPr lang="de-DE" sz="1100" dirty="0"/>
              <a:t>mit Ihnen nach </a:t>
            </a:r>
            <a:r>
              <a:rPr lang="de-DE" sz="1100" dirty="0" smtClean="0"/>
              <a:t>Verbesserungsoptionen Ihrer der-zeitigen Beatmungs- und Therapiestrategien.</a:t>
            </a:r>
          </a:p>
          <a:p>
            <a:pPr algn="just">
              <a:spcAft>
                <a:spcPts val="600"/>
              </a:spcAft>
            </a:pPr>
            <a:r>
              <a:rPr lang="de-DE" sz="1100" dirty="0" smtClean="0"/>
              <a:t>Der </a:t>
            </a:r>
            <a:r>
              <a:rPr lang="de-DE" sz="1100" dirty="0"/>
              <a:t>Einsatz von </a:t>
            </a:r>
            <a:r>
              <a:rPr lang="de-DE" sz="1100" dirty="0" smtClean="0"/>
              <a:t>extrakorporalen Lungen-ersatzverfahren </a:t>
            </a:r>
            <a:r>
              <a:rPr lang="de-DE" sz="1100" dirty="0"/>
              <a:t>(ECMO) stellt die invasivste Therapieform dar; in vielen Fällen kann die Lungenfunktion </a:t>
            </a:r>
            <a:r>
              <a:rPr lang="de-DE" sz="1100" dirty="0" smtClean="0"/>
              <a:t>durch </a:t>
            </a:r>
            <a:r>
              <a:rPr lang="de-DE" sz="1100" dirty="0"/>
              <a:t>die konsequente </a:t>
            </a:r>
            <a:r>
              <a:rPr lang="de-DE" sz="1100" dirty="0" smtClean="0"/>
              <a:t>Aus-schöpfung </a:t>
            </a:r>
            <a:r>
              <a:rPr lang="de-DE" sz="1100" dirty="0"/>
              <a:t>weniger invasiver </a:t>
            </a:r>
            <a:r>
              <a:rPr lang="de-DE" sz="1100" dirty="0" smtClean="0"/>
              <a:t>Therapiemaß-nahmen </a:t>
            </a:r>
            <a:r>
              <a:rPr lang="de-DE" sz="1100" dirty="0"/>
              <a:t>effektiv </a:t>
            </a:r>
            <a:r>
              <a:rPr lang="de-DE" sz="1100" dirty="0" smtClean="0"/>
              <a:t>verbessert </a:t>
            </a:r>
            <a:r>
              <a:rPr lang="de-DE" sz="1100" dirty="0"/>
              <a:t>werden: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de-DE" sz="1100" dirty="0"/>
              <a:t>Steuerung der Beatmung mittels erweiterten atemmechanischen </a:t>
            </a:r>
            <a:r>
              <a:rPr lang="de-DE" sz="1100" dirty="0" smtClean="0"/>
              <a:t>Monitoring</a:t>
            </a:r>
            <a:endParaRPr lang="de-DE" sz="1100" dirty="0"/>
          </a:p>
          <a:p>
            <a:pPr marL="171450" indent="-171450">
              <a:buFont typeface="Arial"/>
              <a:buChar char="•"/>
            </a:pPr>
            <a:r>
              <a:rPr lang="de-DE" sz="1100" dirty="0" smtClean="0"/>
              <a:t>Begleitende konventionelle therapeutische Maßnahmen und </a:t>
            </a:r>
            <a:r>
              <a:rPr lang="de-DE" sz="1100" dirty="0" err="1" smtClean="0"/>
              <a:t>Rescue</a:t>
            </a:r>
            <a:r>
              <a:rPr lang="de-DE" sz="1100" dirty="0" smtClean="0"/>
              <a:t>- Verfahren</a:t>
            </a:r>
            <a:endParaRPr lang="de-DE" sz="1100" dirty="0"/>
          </a:p>
          <a:p>
            <a:pPr algn="just">
              <a:spcAft>
                <a:spcPts val="600"/>
              </a:spcAft>
            </a:pPr>
            <a:endParaRPr lang="de-DE" sz="1100" dirty="0" smtClean="0"/>
          </a:p>
        </p:txBody>
      </p:sp>
      <p:sp>
        <p:nvSpPr>
          <p:cNvPr id="33" name="Rechteck 32"/>
          <p:cNvSpPr/>
          <p:nvPr/>
        </p:nvSpPr>
        <p:spPr>
          <a:xfrm>
            <a:off x="132808" y="830832"/>
            <a:ext cx="2988000" cy="5675745"/>
          </a:xfrm>
          <a:prstGeom prst="rect">
            <a:avLst/>
          </a:prstGeom>
          <a:solidFill>
            <a:schemeClr val="lt1">
              <a:alpha val="9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13592" y="1159304"/>
            <a:ext cx="287343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100" dirty="0" smtClean="0"/>
              <a:t>Das akute Lungenversagen (ARDS, </a:t>
            </a:r>
            <a:r>
              <a:rPr lang="de-DE" sz="1100" dirty="0" err="1" smtClean="0"/>
              <a:t>acute</a:t>
            </a:r>
            <a:r>
              <a:rPr lang="de-DE" sz="1100" dirty="0" smtClean="0"/>
              <a:t> </a:t>
            </a:r>
            <a:r>
              <a:rPr lang="de-DE" sz="1100" dirty="0" err="1"/>
              <a:t>respiratory</a:t>
            </a:r>
            <a:r>
              <a:rPr lang="de-DE" sz="1100" dirty="0"/>
              <a:t> </a:t>
            </a:r>
            <a:r>
              <a:rPr lang="de-DE" sz="1100" dirty="0" err="1"/>
              <a:t>distress</a:t>
            </a:r>
            <a:r>
              <a:rPr lang="de-DE" sz="1100" dirty="0"/>
              <a:t> </a:t>
            </a:r>
            <a:r>
              <a:rPr lang="de-DE" sz="1100" dirty="0" err="1"/>
              <a:t>syndrome</a:t>
            </a:r>
            <a:r>
              <a:rPr lang="de-DE" sz="1100" dirty="0" smtClean="0"/>
              <a:t>) ist durch schwere Störungen der </a:t>
            </a:r>
            <a:r>
              <a:rPr lang="de-DE" sz="1100" dirty="0" err="1" smtClean="0"/>
              <a:t>Oxygenierung</a:t>
            </a:r>
            <a:r>
              <a:rPr lang="de-DE" sz="1100" dirty="0" smtClean="0"/>
              <a:t> und Ventilation gekennzeichnet.</a:t>
            </a:r>
          </a:p>
          <a:p>
            <a:pPr algn="just">
              <a:spcAft>
                <a:spcPts val="600"/>
              </a:spcAft>
            </a:pPr>
            <a:r>
              <a:rPr lang="de-DE" sz="1100" dirty="0" smtClean="0"/>
              <a:t>Die häufigsten Auslöser sind Pneumonien, aber auch Aspirationen, Pankreatitiden oder Trau-</a:t>
            </a:r>
            <a:r>
              <a:rPr lang="de-DE" sz="1100" dirty="0" err="1" smtClean="0"/>
              <a:t>mata</a:t>
            </a:r>
            <a:r>
              <a:rPr lang="de-DE" sz="11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de-DE" sz="1100" dirty="0" smtClean="0"/>
          </a:p>
          <a:p>
            <a:pPr algn="just">
              <a:spcAft>
                <a:spcPts val="600"/>
              </a:spcAft>
            </a:pPr>
            <a:endParaRPr lang="de-DE" sz="1100" dirty="0"/>
          </a:p>
          <a:p>
            <a:pPr algn="just">
              <a:spcAft>
                <a:spcPts val="600"/>
              </a:spcAft>
            </a:pPr>
            <a:endParaRPr lang="de-DE" sz="1100" dirty="0" smtClean="0"/>
          </a:p>
          <a:p>
            <a:pPr algn="just">
              <a:spcAft>
                <a:spcPts val="600"/>
              </a:spcAft>
            </a:pPr>
            <a:endParaRPr lang="de-DE" sz="1100" dirty="0"/>
          </a:p>
          <a:p>
            <a:pPr algn="just">
              <a:spcAft>
                <a:spcPts val="600"/>
              </a:spcAft>
            </a:pPr>
            <a:endParaRPr lang="de-DE" sz="1100" dirty="0" smtClean="0"/>
          </a:p>
          <a:p>
            <a:pPr algn="just">
              <a:spcAft>
                <a:spcPts val="600"/>
              </a:spcAft>
            </a:pPr>
            <a:endParaRPr lang="de-DE" sz="1100" dirty="0"/>
          </a:p>
          <a:p>
            <a:pPr algn="just">
              <a:spcAft>
                <a:spcPts val="600"/>
              </a:spcAft>
            </a:pPr>
            <a:r>
              <a:rPr lang="de-DE" sz="1100" dirty="0" smtClean="0"/>
              <a:t>Eine ausreichende </a:t>
            </a:r>
            <a:r>
              <a:rPr lang="de-DE" sz="1100" dirty="0" err="1" smtClean="0"/>
              <a:t>Oxygenierung</a:t>
            </a:r>
            <a:r>
              <a:rPr lang="de-DE" sz="1100" dirty="0" smtClean="0"/>
              <a:t> und </a:t>
            </a:r>
            <a:r>
              <a:rPr lang="de-DE" sz="1100" dirty="0" err="1" smtClean="0"/>
              <a:t>Dekarbo-xylierung</a:t>
            </a:r>
            <a:r>
              <a:rPr lang="de-DE" sz="1100" dirty="0" smtClean="0"/>
              <a:t> kann häufig nur eine eskalierte invasive Beatmung erzielt werden, die ihrer-</a:t>
            </a:r>
            <a:r>
              <a:rPr lang="de-DE" sz="1100" dirty="0" err="1" smtClean="0"/>
              <a:t>seits</a:t>
            </a:r>
            <a:r>
              <a:rPr lang="de-DE" sz="1100" dirty="0" smtClean="0"/>
              <a:t> </a:t>
            </a:r>
            <a:r>
              <a:rPr lang="de-DE" sz="1100" dirty="0"/>
              <a:t>zu weiteren Schädigungen (</a:t>
            </a:r>
            <a:r>
              <a:rPr lang="de-DE" sz="1100" dirty="0" smtClean="0"/>
              <a:t>insbesondere </a:t>
            </a:r>
            <a:r>
              <a:rPr lang="de-DE" sz="1100" dirty="0"/>
              <a:t>noch gesunder Lungenareale) führen </a:t>
            </a:r>
            <a:r>
              <a:rPr lang="de-DE" sz="1100" dirty="0" smtClean="0"/>
              <a:t>kann</a:t>
            </a:r>
            <a:r>
              <a:rPr lang="de-DE" sz="11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de-DE" sz="1100" dirty="0"/>
              <a:t>Wird dieser Circulus </a:t>
            </a:r>
            <a:r>
              <a:rPr lang="de-DE" sz="1100" dirty="0" err="1"/>
              <a:t>Vitiosus</a:t>
            </a:r>
            <a:r>
              <a:rPr lang="de-DE" sz="1100" dirty="0"/>
              <a:t> nicht </a:t>
            </a:r>
            <a:r>
              <a:rPr lang="de-DE" sz="1100" dirty="0" smtClean="0"/>
              <a:t>frühzeitig </a:t>
            </a:r>
            <a:r>
              <a:rPr lang="de-DE" sz="1100" dirty="0"/>
              <a:t>und konsequent durchbrochen, </a:t>
            </a:r>
            <a:r>
              <a:rPr lang="de-DE" sz="1100" dirty="0" smtClean="0"/>
              <a:t>besteht die </a:t>
            </a:r>
            <a:r>
              <a:rPr lang="de-DE" sz="1100" dirty="0" err="1" smtClean="0"/>
              <a:t>Ge</a:t>
            </a:r>
            <a:r>
              <a:rPr lang="de-DE" sz="1100" dirty="0" smtClean="0"/>
              <a:t>-fahr </a:t>
            </a:r>
            <a:r>
              <a:rPr lang="de-DE" sz="1100" dirty="0"/>
              <a:t>eines irreversiblen, </a:t>
            </a:r>
            <a:r>
              <a:rPr lang="de-DE" sz="1100" dirty="0" smtClean="0"/>
              <a:t>strukturellen Lungen-schadens.  </a:t>
            </a:r>
            <a:endParaRPr lang="de-DE" sz="1100" dirty="0"/>
          </a:p>
          <a:p>
            <a:pPr algn="just">
              <a:spcAft>
                <a:spcPts val="600"/>
              </a:spcAft>
            </a:pPr>
            <a:r>
              <a:rPr lang="de-DE" sz="1100" dirty="0"/>
              <a:t>Die Krankenhaus-Mortalität des </a:t>
            </a:r>
            <a:r>
              <a:rPr lang="de-DE" sz="1100" dirty="0" smtClean="0"/>
              <a:t>schweren ARDS </a:t>
            </a:r>
            <a:r>
              <a:rPr lang="de-DE" sz="1100" dirty="0"/>
              <a:t>liegt bei über  40%. </a:t>
            </a:r>
          </a:p>
          <a:p>
            <a:pPr algn="just">
              <a:spcAft>
                <a:spcPts val="600"/>
              </a:spcAft>
            </a:pPr>
            <a:endParaRPr lang="de-DE" sz="1100" dirty="0" smtClean="0"/>
          </a:p>
        </p:txBody>
      </p:sp>
      <p:pic>
        <p:nvPicPr>
          <p:cNvPr id="4" name="Bild 3" descr="ARDS C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0" y="2701049"/>
            <a:ext cx="1316432" cy="989957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5" name="Bild 4" descr="ARDS RÖ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93" y="2701049"/>
            <a:ext cx="1131885" cy="1008125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65" y="2245388"/>
            <a:ext cx="1962841" cy="133808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16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A4-Papier (210 x 297 mm)</PresentationFormat>
  <Paragraphs>83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Heise</dc:creator>
  <cp:lastModifiedBy>Onnen Moerer</cp:lastModifiedBy>
  <cp:revision>105</cp:revision>
  <cp:lastPrinted>2019-03-10T09:49:15Z</cp:lastPrinted>
  <dcterms:created xsi:type="dcterms:W3CDTF">2019-01-10T18:05:52Z</dcterms:created>
  <dcterms:modified xsi:type="dcterms:W3CDTF">2019-04-14T14:55:49Z</dcterms:modified>
</cp:coreProperties>
</file>